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0"/>
  </p:notesMasterIdLst>
  <p:sldIdLst>
    <p:sldId id="1940" r:id="rId2"/>
    <p:sldId id="259" r:id="rId3"/>
    <p:sldId id="1951" r:id="rId4"/>
    <p:sldId id="320" r:id="rId5"/>
    <p:sldId id="1959" r:id="rId6"/>
    <p:sldId id="1895" r:id="rId7"/>
    <p:sldId id="1960" r:id="rId8"/>
    <p:sldId id="33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C2542-C930-4200-A081-ECD5A5C9577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BDC7D-C811-48BD-8412-EC3DE7F7A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3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A9530-9C42-47B4-BB93-0627F38461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4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A9530-9C42-47B4-BB93-0627F38461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0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A9530-9C42-47B4-BB93-0627F38461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67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A9530-9C42-47B4-BB93-0627F38461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5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3505" y="1789583"/>
            <a:ext cx="10363200" cy="1321791"/>
          </a:xfrm>
        </p:spPr>
        <p:txBody>
          <a:bodyPr>
            <a:normAutofit/>
          </a:bodyPr>
          <a:lstStyle>
            <a:lvl1pPr>
              <a:defRPr sz="72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</a:defRPr>
            </a:lvl1pPr>
          </a:lstStyle>
          <a:p>
            <a:r>
              <a:rPr lang="en-US"/>
              <a:t>&lt;TÊN HỌC PHẦN&gt;</a:t>
            </a:r>
            <a:endParaRPr lang="vi-VN"/>
          </a:p>
        </p:txBody>
      </p:sp>
      <p:sp>
        <p:nvSpPr>
          <p:cNvPr id="9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667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3" y="3043"/>
            <a:ext cx="12240683" cy="178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3022600"/>
            <a:ext cx="10363200" cy="508000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</a:defRPr>
            </a:lvl1pPr>
          </a:lstStyle>
          <a:p>
            <a:pPr lvl="0"/>
            <a:r>
              <a:rPr lang="en-US"/>
              <a:t>(Dành cho sinh viên Khoa/Ngành..…..)</a:t>
            </a:r>
            <a:endParaRPr lang="vi-VN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4064000" y="3632200"/>
            <a:ext cx="4064000" cy="27432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03200" y="6405332"/>
            <a:ext cx="11653440" cy="384936"/>
          </a:xfrm>
        </p:spPr>
        <p:txBody>
          <a:bodyPr>
            <a:noAutofit/>
          </a:bodyPr>
          <a:lstStyle>
            <a:lvl1pPr marL="0" indent="0" algn="ctr">
              <a:buNone/>
              <a:defRPr sz="1867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41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1" y="6405332"/>
            <a:ext cx="11461751" cy="384936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115456" y="685800"/>
            <a:ext cx="119749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13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681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677139"/>
            <a:ext cx="1599963" cy="1599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1971608" y="4668600"/>
            <a:ext cx="5376597" cy="1066565"/>
          </a:xfrm>
          <a:prstGeom prst="rect">
            <a:avLst/>
          </a:prstGeom>
          <a:noFill/>
        </p:spPr>
        <p:txBody>
          <a:bodyPr wrap="square" lIns="144000" tIns="144000" rIns="144000" bIns="144000" rtlCol="0">
            <a:noAutofit/>
          </a:bodyPr>
          <a:lstStyle/>
          <a:p>
            <a:pPr algn="ctr"/>
            <a:r>
              <a:rPr lang="en-US" sz="2667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TRƯỜNG</a:t>
            </a:r>
            <a:r>
              <a:rPr lang="en-US" sz="2667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ĐẠI HỌC VINH</a:t>
            </a:r>
          </a:p>
          <a:p>
            <a:pPr algn="ctr"/>
            <a:r>
              <a:rPr lang="en-US" sz="2667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VINH UNIVERSITY</a:t>
            </a:r>
            <a:endParaRPr lang="vi-VN" sz="2667" b="1" noProof="0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42" y="5772462"/>
            <a:ext cx="4896543" cy="44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54" y="4884650"/>
            <a:ext cx="1069063" cy="12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95" y="4903169"/>
            <a:ext cx="650400" cy="12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801" y="4869160"/>
            <a:ext cx="650400" cy="12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8"/>
          <p:cNvSpPr/>
          <p:nvPr userDrawn="1"/>
        </p:nvSpPr>
        <p:spPr bwMode="auto">
          <a:xfrm>
            <a:off x="-48683" y="0"/>
            <a:ext cx="12287576" cy="448511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815415" y="1604798"/>
            <a:ext cx="10305360" cy="838911"/>
          </a:xfrm>
        </p:spPr>
        <p:txBody>
          <a:bodyPr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</p:spTree>
    <p:extLst>
      <p:ext uri="{BB962C8B-B14F-4D97-AF65-F5344CB8AC3E}">
        <p14:creationId xmlns:p14="http://schemas.microsoft.com/office/powerpoint/2010/main" val="278445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D177-8494-4C06-AF22-549477DA342F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EE35-406B-434A-B669-758C5CC2AA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6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68627"/>
            <a:ext cx="11785600" cy="617173"/>
          </a:xfrm>
        </p:spPr>
        <p:txBody>
          <a:bodyPr>
            <a:noAutofit/>
          </a:bodyPr>
          <a:lstStyle>
            <a:lvl1pPr>
              <a:defRPr sz="3733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cs typeface="Arial" pitchFamily="34" charset="0"/>
              </a:defRPr>
            </a:lvl1pPr>
          </a:lstStyle>
          <a:p>
            <a:r>
              <a:rPr lang="en-US"/>
              <a:t>&lt;Thông tin chung về học phần&gt;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787400"/>
            <a:ext cx="11653440" cy="5425909"/>
          </a:xfrm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800"/>
              </a:spcBef>
              <a:defRPr sz="32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1pPr>
            <a:lvl2pPr algn="just">
              <a:lnSpc>
                <a:spcPct val="110000"/>
              </a:lnSpc>
              <a:spcBef>
                <a:spcPts val="800"/>
              </a:spcBef>
              <a:defRPr sz="2667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2pPr>
            <a:lvl3pPr algn="just">
              <a:lnSpc>
                <a:spcPct val="110000"/>
              </a:lnSpc>
              <a:spcBef>
                <a:spcPts val="800"/>
              </a:spcBef>
              <a:defRPr sz="24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3pPr>
            <a:lvl4pPr algn="just">
              <a:lnSpc>
                <a:spcPct val="110000"/>
              </a:lnSpc>
              <a:spcBef>
                <a:spcPts val="800"/>
              </a:spcBef>
              <a:defRPr sz="2133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4pPr>
            <a:lvl5pPr algn="just">
              <a:lnSpc>
                <a:spcPct val="110000"/>
              </a:lnSpc>
              <a:spcBef>
                <a:spcPts val="800"/>
              </a:spcBef>
              <a:defRPr sz="2133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533" y="6356351"/>
            <a:ext cx="1092267" cy="365125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6405332"/>
            <a:ext cx="11653440" cy="384936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&lt;Tên học phần&gt;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115456" y="685800"/>
            <a:ext cx="119749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66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68627"/>
            <a:ext cx="11785600" cy="617173"/>
          </a:xfrm>
        </p:spPr>
        <p:txBody>
          <a:bodyPr>
            <a:noAutofit/>
          </a:bodyPr>
          <a:lstStyle>
            <a:lvl1pPr>
              <a:defRPr sz="3733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cs typeface="Arial" pitchFamily="34" charset="0"/>
              </a:defRPr>
            </a:lvl1pPr>
          </a:lstStyle>
          <a:p>
            <a:r>
              <a:rPr lang="en-US"/>
              <a:t>&lt;Thông tin về giảng viên&gt;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787400"/>
            <a:ext cx="11379200" cy="5425909"/>
          </a:xfrm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800"/>
              </a:spcBef>
              <a:defRPr sz="32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1pPr>
            <a:lvl2pPr algn="just">
              <a:lnSpc>
                <a:spcPct val="110000"/>
              </a:lnSpc>
              <a:spcBef>
                <a:spcPts val="800"/>
              </a:spcBef>
              <a:defRPr sz="2667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2pPr>
            <a:lvl3pPr algn="just">
              <a:lnSpc>
                <a:spcPct val="110000"/>
              </a:lnSpc>
              <a:spcBef>
                <a:spcPts val="800"/>
              </a:spcBef>
              <a:defRPr sz="24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3pPr>
            <a:lvl4pPr algn="just">
              <a:lnSpc>
                <a:spcPct val="110000"/>
              </a:lnSpc>
              <a:spcBef>
                <a:spcPts val="800"/>
              </a:spcBef>
              <a:defRPr sz="2133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4pPr>
            <a:lvl5pPr algn="just">
              <a:lnSpc>
                <a:spcPct val="110000"/>
              </a:lnSpc>
              <a:spcBef>
                <a:spcPts val="800"/>
              </a:spcBef>
              <a:defRPr sz="2133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533" y="6356351"/>
            <a:ext cx="1092267" cy="365125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6405332"/>
            <a:ext cx="11653440" cy="384936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&lt;Tên học phần&gt;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115456" y="685800"/>
            <a:ext cx="119749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75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349" y="4293096"/>
            <a:ext cx="11617291" cy="540080"/>
          </a:xfrm>
        </p:spPr>
        <p:txBody>
          <a:bodyPr anchor="b"/>
          <a:lstStyle>
            <a:lvl1pPr marL="0" indent="0">
              <a:buNone/>
              <a:defRPr sz="2667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4833179"/>
            <a:ext cx="11617291" cy="942312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239349" y="5787893"/>
            <a:ext cx="11617291" cy="607979"/>
          </a:xfrm>
        </p:spPr>
        <p:txBody>
          <a:bodyPr anchor="b"/>
          <a:lstStyle>
            <a:lvl1pPr marL="0" indent="0">
              <a:buNone/>
              <a:defRPr sz="2667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9" y="356659"/>
            <a:ext cx="1599963" cy="1599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175787" y="274869"/>
            <a:ext cx="7680853" cy="401822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A4E651-77FA-4111-9C3D-CE7DBCB469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200" y="6405332"/>
            <a:ext cx="11653440" cy="384936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3377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6405332"/>
            <a:ext cx="11785600" cy="384936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787400"/>
            <a:ext cx="5791200" cy="542590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787400"/>
            <a:ext cx="5791200" cy="542590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28448" y="6424248"/>
            <a:ext cx="1860352" cy="365125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115456" y="685800"/>
            <a:ext cx="119749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9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128448" y="6424248"/>
            <a:ext cx="1860352" cy="365125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02305" y="787400"/>
            <a:ext cx="11785600" cy="2641600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203200" y="3530600"/>
            <a:ext cx="11785600" cy="2682709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6405332"/>
            <a:ext cx="11785600" cy="384936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115456" y="685800"/>
            <a:ext cx="119749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3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&lt;Thông tin về giảng viên&gt;</a:t>
            </a:r>
            <a:endParaRPr lang="vi-V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128448" y="6424248"/>
            <a:ext cx="1860352" cy="365125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0160000" y="1092200"/>
            <a:ext cx="1440000" cy="19200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0160000" y="3937000"/>
            <a:ext cx="1440000" cy="19200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115456" y="685800"/>
            <a:ext cx="119749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03200" y="787400"/>
            <a:ext cx="9550400" cy="26416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203200" y="3632200"/>
            <a:ext cx="9550400" cy="26416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203200" y="6405331"/>
            <a:ext cx="11785600" cy="376469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8843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787400"/>
            <a:ext cx="5791200" cy="542590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28448" y="6424248"/>
            <a:ext cx="1961952" cy="365125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6405332"/>
            <a:ext cx="11887200" cy="384936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96000" y="786441"/>
            <a:ext cx="2946400" cy="542597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144000" y="787400"/>
            <a:ext cx="2885909" cy="542597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115456" y="685800"/>
            <a:ext cx="119749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44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&amp;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787400"/>
            <a:ext cx="5791200" cy="542590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28448" y="6424248"/>
            <a:ext cx="1860352" cy="365125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6405332"/>
            <a:ext cx="11785600" cy="384936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96000" y="787401"/>
            <a:ext cx="2844800" cy="26416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115456" y="685800"/>
            <a:ext cx="119749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144000" y="787401"/>
            <a:ext cx="2844800" cy="26416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02927" y="3530600"/>
            <a:ext cx="2844800" cy="26416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9150927" y="3530600"/>
            <a:ext cx="2844800" cy="26416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vi-VN"/>
              <a:t>Bấm biểu tượng để thêm hình ảnh</a:t>
            </a:r>
          </a:p>
        </p:txBody>
      </p:sp>
    </p:spTree>
    <p:extLst>
      <p:ext uri="{BB962C8B-B14F-4D97-AF65-F5344CB8AC3E}">
        <p14:creationId xmlns:p14="http://schemas.microsoft.com/office/powerpoint/2010/main" val="420068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68627"/>
            <a:ext cx="11785600" cy="617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787401"/>
            <a:ext cx="11785600" cy="533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28448" y="6424248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85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3733" b="1" i="0" u="none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UTM Swiss Condensed" pitchFamily="2" charset="-93"/>
          <a:ea typeface="+mj-ea"/>
          <a:cs typeface="Arial" pitchFamily="34" charset="0"/>
        </a:defRPr>
      </a:lvl1pPr>
    </p:titleStyle>
    <p:bodyStyle>
      <a:lvl1pPr marL="457189" indent="-457189" algn="just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1pPr>
      <a:lvl2pPr marL="990575" indent="-380990" algn="just" defTabSz="1219170" rtl="0" eaLnBrk="1" latinLnBrk="0" hangingPunct="1">
        <a:spcBef>
          <a:spcPct val="20000"/>
        </a:spcBef>
        <a:buFont typeface="Arial" pitchFamily="34" charset="0"/>
        <a:buChar char="–"/>
        <a:defRPr sz="2667" b="0" i="0" u="none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2pPr>
      <a:lvl3pPr marL="1523962" indent="-304792" algn="just" defTabSz="12191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3pPr>
      <a:lvl4pPr marL="2133547" indent="-304792" algn="just" defTabSz="1219170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4pPr>
      <a:lvl5pPr marL="2743131" indent="-304792" algn="just" defTabSz="1219170" rtl="0" eaLnBrk="1" latinLnBrk="0" hangingPunct="1">
        <a:spcBef>
          <a:spcPct val="20000"/>
        </a:spcBef>
        <a:buFont typeface="Arial" pitchFamily="34" charset="0"/>
        <a:buChar char="»"/>
        <a:defRPr sz="2133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2067" y="-50938"/>
            <a:ext cx="320675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dirty="0">
                <a:latin typeface=".VnTime" pitchFamily="34" charset="0"/>
              </a:endParaRPr>
            </a:p>
          </p:txBody>
        </p:sp>
        <p:sp>
          <p:nvSpPr>
            <p:cNvPr id="414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dirty="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656382" y="0"/>
            <a:ext cx="9352044" cy="91988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LUẬN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210504" y="1097280"/>
            <a:ext cx="11981495" cy="233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472746" y="744527"/>
            <a:ext cx="10002995" cy="421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1575"/>
              </a:spcBef>
              <a:spcAft>
                <a:spcPts val="825"/>
              </a:spcAft>
            </a:pP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575"/>
              </a:spcBef>
              <a:spcAft>
                <a:spcPts val="825"/>
              </a:spcAft>
            </a:pPr>
            <a:r>
              <a:rPr lang="vi-VN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GIÁO DỤC STEM 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575"/>
              </a:spcBef>
              <a:spcAft>
                <a:spcPts val="825"/>
              </a:spcAft>
            </a:pPr>
            <a:r>
              <a:rPr lang="vi-VN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TỔ TOÁN TRƯỜNG THPT LẤP VÒ 1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C917E-7D84-41FF-863E-C86AD6ADF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5771" y="3429000"/>
            <a:ext cx="2356943" cy="23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5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85023" y="-141648"/>
            <a:ext cx="320675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dirty="0">
                <a:latin typeface=".VnTime" pitchFamily="34" charset="0"/>
              </a:endParaRPr>
            </a:p>
          </p:txBody>
        </p:sp>
        <p:sp>
          <p:nvSpPr>
            <p:cNvPr id="414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dirty="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299" y="1589205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7" name="Group 29"/>
          <p:cNvGrpSpPr/>
          <p:nvPr/>
        </p:nvGrpSpPr>
        <p:grpSpPr>
          <a:xfrm>
            <a:off x="694826" y="1299192"/>
            <a:ext cx="10365088" cy="917631"/>
            <a:chOff x="518319" y="1710581"/>
            <a:chExt cx="12634175" cy="111093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" name="AutoShape 51"/>
            <p:cNvSpPr>
              <a:spLocks noChangeArrowheads="1"/>
            </p:cNvSpPr>
            <p:nvPr/>
          </p:nvSpPr>
          <p:spPr bwMode="auto">
            <a:xfrm>
              <a:off x="3188706" y="1710581"/>
              <a:ext cx="9963788" cy="1016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accent6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wrap="none" lIns="145252" tIns="72626" rIns="145252" bIns="72626" anchor="ctr"/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MỞ ĐẦU</a:t>
              </a:r>
            </a:p>
          </p:txBody>
        </p:sp>
        <p:pic>
          <p:nvPicPr>
            <p:cNvPr id="40" name="Picture 39" descr="Classicmod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8319" y="1752600"/>
              <a:ext cx="2670387" cy="1068916"/>
            </a:xfrm>
            <a:prstGeom prst="rect">
              <a:avLst/>
            </a:prstGeom>
            <a:grpFill/>
            <a:ln w="9525">
              <a:solidFill>
                <a:schemeClr val="accent6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044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975519" y="2057400"/>
              <a:ext cx="819484" cy="516467"/>
            </a:xfrm>
            <a:prstGeom prst="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none" lIns="145252" tIns="72626" rIns="145252" bIns="72626" numCol="1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299" y="2954216"/>
            <a:ext cx="68881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13" name="Group 30"/>
          <p:cNvGrpSpPr/>
          <p:nvPr/>
        </p:nvGrpSpPr>
        <p:grpSpPr>
          <a:xfrm>
            <a:off x="686606" y="2438073"/>
            <a:ext cx="10373308" cy="1207146"/>
            <a:chOff x="996938" y="3347400"/>
            <a:chExt cx="12704010" cy="140616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AutoShape 51"/>
            <p:cNvSpPr>
              <a:spLocks noChangeArrowheads="1"/>
            </p:cNvSpPr>
            <p:nvPr/>
          </p:nvSpPr>
          <p:spPr bwMode="auto">
            <a:xfrm>
              <a:off x="3708898" y="3347400"/>
              <a:ext cx="9992050" cy="1343162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145252" tIns="72626" rIns="145252" bIns="72626" anchor="ctr"/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vi-VN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GIÁO DỤC STEM Ở TỔ TOÁN</a:t>
              </a:r>
              <a:endPara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vi-VN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TRƯỜNG THPT LẤP VÒ 1</a:t>
              </a:r>
              <a:endPara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39" descr="Classicmod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6938" y="3684644"/>
              <a:ext cx="2670387" cy="10689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8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504391" y="3978671"/>
              <a:ext cx="819485" cy="438591"/>
            </a:xfrm>
            <a:prstGeom prst="rect">
              <a:avLst/>
            </a:prstGeom>
            <a:grpFill/>
          </p:spPr>
          <p:txBody>
            <a:bodyPr wrap="none" lIns="145252" tIns="72626" rIns="145252" bIns="72626" numCol="1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chemeClr val="accent1">
                      <a:lumMod val="75000"/>
                    </a:schemeClr>
                  </a:solidFill>
                  <a:latin typeface=".VnTimeH"/>
                </a:rPr>
                <a:t>2</a:t>
              </a:r>
            </a:p>
          </p:txBody>
        </p:sp>
      </p:grp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930" y="436795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19" name="Group 31"/>
          <p:cNvGrpSpPr/>
          <p:nvPr/>
        </p:nvGrpSpPr>
        <p:grpSpPr>
          <a:xfrm>
            <a:off x="686606" y="3918802"/>
            <a:ext cx="10373308" cy="1427046"/>
            <a:chOff x="638236" y="5146910"/>
            <a:chExt cx="13176980" cy="190272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9" name="AutoShape 51"/>
            <p:cNvSpPr>
              <a:spLocks noChangeArrowheads="1"/>
            </p:cNvSpPr>
            <p:nvPr/>
          </p:nvSpPr>
          <p:spPr bwMode="auto">
            <a:xfrm>
              <a:off x="3384962" y="5146910"/>
              <a:ext cx="10430254" cy="1902726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lIns="145252" tIns="72626" rIns="145252" bIns="72626" anchor="ctr"/>
            <a:lstStyle/>
            <a:p>
              <a:endPara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vi-VN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Đề xuất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giải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pháp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thúc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đẩy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giáo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dục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STEM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endPara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nhà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trường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phổ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thông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ứng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Chương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trình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giáo</a:t>
              </a:r>
              <a:endPara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dục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phổ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thông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năm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2018</a:t>
              </a:r>
              <a:endPara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39" descr="Classicmod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8236" y="5419919"/>
              <a:ext cx="2670387" cy="10689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04119" y="5638800"/>
              <a:ext cx="819484" cy="516467"/>
            </a:xfrm>
            <a:prstGeom prst="rect">
              <a:avLst/>
            </a:prstGeom>
            <a:grpFill/>
          </p:spPr>
          <p:txBody>
            <a:bodyPr wrap="none" lIns="145252" tIns="72626" rIns="145252" bIns="72626" numCol="1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/>
                </a:rPr>
                <a:t>3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394537" y="64483"/>
            <a:ext cx="6763688" cy="489001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TRÚC THAM LUẬN </a:t>
            </a:r>
          </a:p>
        </p:txBody>
      </p:sp>
      <p:sp>
        <p:nvSpPr>
          <p:cNvPr id="28" name="Rectangle 27"/>
          <p:cNvSpPr/>
          <p:nvPr/>
        </p:nvSpPr>
        <p:spPr>
          <a:xfrm flipV="1">
            <a:off x="113930" y="684518"/>
            <a:ext cx="12113630" cy="151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8B32D2-3158-3454-9D57-C445537FD8F0}"/>
              </a:ext>
            </a:extLst>
          </p:cNvPr>
          <p:cNvGrpSpPr/>
          <p:nvPr/>
        </p:nvGrpSpPr>
        <p:grpSpPr>
          <a:xfrm>
            <a:off x="111972" y="5441526"/>
            <a:ext cx="10947942" cy="1227234"/>
            <a:chOff x="111972" y="5348335"/>
            <a:chExt cx="10573516" cy="110799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7" name="AutoShape 51">
              <a:extLst>
                <a:ext uri="{FF2B5EF4-FFF2-40B4-BE49-F238E27FC236}">
                  <a16:creationId xmlns:a16="http://schemas.microsoft.com/office/drawing/2014/main" id="{576A4402-105B-8267-B22A-ED5395F3B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294" y="5521333"/>
              <a:ext cx="7904194" cy="7620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145252" tIns="72626" rIns="145252" bIns="72626" anchor="ctr"/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KẾT LUẬN</a:t>
              </a:r>
            </a:p>
          </p:txBody>
        </p:sp>
        <p:pic>
          <p:nvPicPr>
            <p:cNvPr id="21" name="Picture 39" descr="Classicmode">
              <a:extLst>
                <a:ext uri="{FF2B5EF4-FFF2-40B4-BE49-F238E27FC236}">
                  <a16:creationId xmlns:a16="http://schemas.microsoft.com/office/drawing/2014/main" id="{C2A0CA33-5D09-07E0-8120-FF921DD7A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3716" y="5467810"/>
              <a:ext cx="2102207" cy="8016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23" name="Picture 37" descr="Blue_chapterlist">
              <a:extLst>
                <a:ext uri="{FF2B5EF4-FFF2-40B4-BE49-F238E27FC236}">
                  <a16:creationId xmlns:a16="http://schemas.microsoft.com/office/drawing/2014/main" id="{43E18381-3AB4-C150-5697-2BAF44F3D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1972" y="5674174"/>
              <a:ext cx="593725" cy="3508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278A3A-CC34-A89E-9D32-E14264451540}"/>
                </a:ext>
              </a:extLst>
            </p:cNvPr>
            <p:cNvSpPr txBox="1"/>
            <p:nvPr/>
          </p:nvSpPr>
          <p:spPr>
            <a:xfrm>
              <a:off x="1007485" y="5348335"/>
              <a:ext cx="713324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FFFF00"/>
                  </a:solidFill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11613" y="-190501"/>
            <a:ext cx="320675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dirty="0">
                <a:latin typeface=".VnTime" pitchFamily="34" charset="0"/>
              </a:endParaRPr>
            </a:p>
          </p:txBody>
        </p:sp>
        <p:sp>
          <p:nvSpPr>
            <p:cNvPr id="414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dirty="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057400" y="148439"/>
            <a:ext cx="8248358" cy="5505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333850" y="737179"/>
            <a:ext cx="11900326" cy="202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BADC6B-1D9F-5A12-7CA1-01FF03C508D3}"/>
              </a:ext>
            </a:extLst>
          </p:cNvPr>
          <p:cNvGrpSpPr/>
          <p:nvPr/>
        </p:nvGrpSpPr>
        <p:grpSpPr>
          <a:xfrm>
            <a:off x="1501738" y="1372435"/>
            <a:ext cx="1581699" cy="4660811"/>
            <a:chOff x="1501738" y="1372436"/>
            <a:chExt cx="1600981" cy="429851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B6CF3A9-9A32-81FE-1500-558F0B1C85DE}"/>
                </a:ext>
              </a:extLst>
            </p:cNvPr>
            <p:cNvSpPr/>
            <p:nvPr/>
          </p:nvSpPr>
          <p:spPr>
            <a:xfrm>
              <a:off x="1501738" y="1372436"/>
              <a:ext cx="1472184" cy="4298516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3A504D0-648F-4C74-6A09-467DF8CF4AAB}"/>
                </a:ext>
              </a:extLst>
            </p:cNvPr>
            <p:cNvSpPr txBox="1"/>
            <p:nvPr/>
          </p:nvSpPr>
          <p:spPr>
            <a:xfrm>
              <a:off x="1533774" y="1423061"/>
              <a:ext cx="1568945" cy="383200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GIÁO DỤC STEM Ở TỔ TOÁN TRƯỜNG THPT LẤP </a:t>
              </a:r>
              <a:endPara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vi-VN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VÒ 1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66EEB7-E615-1424-2F71-F193E028EABC}"/>
              </a:ext>
            </a:extLst>
          </p:cNvPr>
          <p:cNvSpPr/>
          <p:nvPr/>
        </p:nvSpPr>
        <p:spPr>
          <a:xfrm>
            <a:off x="4277503" y="1321522"/>
            <a:ext cx="7015337" cy="10527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D02B07-1611-C6D1-010C-D356F0B86943}"/>
              </a:ext>
            </a:extLst>
          </p:cNvPr>
          <p:cNvSpPr/>
          <p:nvPr/>
        </p:nvSpPr>
        <p:spPr>
          <a:xfrm>
            <a:off x="4389755" y="4222481"/>
            <a:ext cx="6869017" cy="10062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574D79-E93C-2DCB-284F-31ACB620276A}"/>
              </a:ext>
            </a:extLst>
          </p:cNvPr>
          <p:cNvSpPr/>
          <p:nvPr/>
        </p:nvSpPr>
        <p:spPr>
          <a:xfrm>
            <a:off x="4389755" y="5390877"/>
            <a:ext cx="7015336" cy="11540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6BF68CB-D183-07F3-3001-2EA0F25F3E39}"/>
              </a:ext>
            </a:extLst>
          </p:cNvPr>
          <p:cNvCxnSpPr>
            <a:cxnSpLocks/>
          </p:cNvCxnSpPr>
          <p:nvPr/>
        </p:nvCxnSpPr>
        <p:spPr>
          <a:xfrm flipV="1">
            <a:off x="3040972" y="1824638"/>
            <a:ext cx="1282445" cy="13879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30" name="Straight Arrow Connector 4129">
            <a:extLst>
              <a:ext uri="{FF2B5EF4-FFF2-40B4-BE49-F238E27FC236}">
                <a16:creationId xmlns:a16="http://schemas.microsoft.com/office/drawing/2014/main" id="{DDAF1DD5-A369-A209-53A0-4A939C524D61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027716" y="3256400"/>
            <a:ext cx="1362039" cy="14691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32" name="Straight Arrow Connector 4131">
            <a:extLst>
              <a:ext uri="{FF2B5EF4-FFF2-40B4-BE49-F238E27FC236}">
                <a16:creationId xmlns:a16="http://schemas.microsoft.com/office/drawing/2014/main" id="{B3C3ECA2-71AB-4DF4-D71E-D261656B8453}"/>
              </a:ext>
            </a:extLst>
          </p:cNvPr>
          <p:cNvCxnSpPr>
            <a:cxnSpLocks/>
          </p:cNvCxnSpPr>
          <p:nvPr/>
        </p:nvCxnSpPr>
        <p:spPr>
          <a:xfrm>
            <a:off x="3020093" y="3311908"/>
            <a:ext cx="1377285" cy="26443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38" name="TextBox 4137">
            <a:extLst>
              <a:ext uri="{FF2B5EF4-FFF2-40B4-BE49-F238E27FC236}">
                <a16:creationId xmlns:a16="http://schemas.microsoft.com/office/drawing/2014/main" id="{0AD105CC-DAB0-46B9-A5D9-D4F0E50024D8}"/>
              </a:ext>
            </a:extLst>
          </p:cNvPr>
          <p:cNvSpPr txBox="1"/>
          <p:nvPr/>
        </p:nvSpPr>
        <p:spPr>
          <a:xfrm>
            <a:off x="4323417" y="1263728"/>
            <a:ext cx="69353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STEM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trang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kiến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kỹ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liên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lĩnh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vực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khoa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nghệ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kỹ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thuật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toán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C39263-EFFD-FF9E-80F0-8B035EE4BFCE}"/>
              </a:ext>
            </a:extLst>
          </p:cNvPr>
          <p:cNvGrpSpPr/>
          <p:nvPr/>
        </p:nvGrpSpPr>
        <p:grpSpPr>
          <a:xfrm>
            <a:off x="3012471" y="2635519"/>
            <a:ext cx="8280369" cy="1154043"/>
            <a:chOff x="3012471" y="2635519"/>
            <a:chExt cx="8280369" cy="1154043"/>
          </a:xfrm>
          <a:noFill/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AC5A3E2-9A15-C003-2C77-0E3DAB59708C}"/>
                </a:ext>
              </a:extLst>
            </p:cNvPr>
            <p:cNvSpPr/>
            <p:nvPr/>
          </p:nvSpPr>
          <p:spPr>
            <a:xfrm>
              <a:off x="4345720" y="2635519"/>
              <a:ext cx="6947120" cy="1154043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28" name="Straight Arrow Connector 4127">
              <a:extLst>
                <a:ext uri="{FF2B5EF4-FFF2-40B4-BE49-F238E27FC236}">
                  <a16:creationId xmlns:a16="http://schemas.microsoft.com/office/drawing/2014/main" id="{4F6061F5-2AA2-17CC-1552-D0249BC74E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2471" y="3009919"/>
              <a:ext cx="1377286" cy="216459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143" name="TextBox 4142">
              <a:extLst>
                <a:ext uri="{FF2B5EF4-FFF2-40B4-BE49-F238E27FC236}">
                  <a16:creationId xmlns:a16="http://schemas.microsoft.com/office/drawing/2014/main" id="{DE7B73E1-A979-70E8-BA63-051214C08AF1}"/>
                </a:ext>
              </a:extLst>
            </p:cNvPr>
            <p:cNvSpPr txBox="1"/>
            <p:nvPr/>
          </p:nvSpPr>
          <p:spPr>
            <a:xfrm>
              <a:off x="4150659" y="2667755"/>
              <a:ext cx="7108114" cy="104173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18135" marR="152400" algn="just">
                <a:lnSpc>
                  <a:spcPct val="105000"/>
                </a:lnSpc>
                <a:spcBef>
                  <a:spcPts val="465"/>
                </a:spcBef>
                <a:spcAft>
                  <a:spcPts val="0"/>
                </a:spcAft>
              </a:pPr>
              <a:r>
                <a:rPr lang="en-US" sz="2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iệc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tổ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chức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động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hành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trải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nghiệm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theo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định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hướng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giáo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dục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STEM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giải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pháp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hiệu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quả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việc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thành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phát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triển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phẩm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chất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năng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lực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học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sinh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</a:p>
          </p:txBody>
        </p:sp>
      </p:grpSp>
      <p:sp>
        <p:nvSpPr>
          <p:cNvPr id="4148" name="TextBox 4147">
            <a:extLst>
              <a:ext uri="{FF2B5EF4-FFF2-40B4-BE49-F238E27FC236}">
                <a16:creationId xmlns:a16="http://schemas.microsoft.com/office/drawing/2014/main" id="{B09AA60A-B1B9-AB9B-A6AF-0A1B7DF427E8}"/>
              </a:ext>
            </a:extLst>
          </p:cNvPr>
          <p:cNvSpPr txBox="1"/>
          <p:nvPr/>
        </p:nvSpPr>
        <p:spPr>
          <a:xfrm>
            <a:off x="4414398" y="4299476"/>
            <a:ext cx="6724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THPT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152" name="TextBox 4151">
            <a:extLst>
              <a:ext uri="{FF2B5EF4-FFF2-40B4-BE49-F238E27FC236}">
                <a16:creationId xmlns:a16="http://schemas.microsoft.com/office/drawing/2014/main" id="{EC6008C6-B4F3-6453-70DE-3D7AF0D50BFB}"/>
              </a:ext>
            </a:extLst>
          </p:cNvPr>
          <p:cNvSpPr txBox="1"/>
          <p:nvPr/>
        </p:nvSpPr>
        <p:spPr>
          <a:xfrm>
            <a:off x="4517001" y="5370108"/>
            <a:ext cx="6888089" cy="128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STEM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3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0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4138" grpId="0"/>
      <p:bldP spid="4148" grpId="0"/>
      <p:bldP spid="41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-82549" y="-40640"/>
            <a:ext cx="320675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dirty="0">
                <a:latin typeface=".VnTime" pitchFamily="34" charset="0"/>
              </a:endParaRPr>
            </a:p>
          </p:txBody>
        </p:sp>
        <p:sp>
          <p:nvSpPr>
            <p:cNvPr id="414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dirty="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85942" y="141262"/>
            <a:ext cx="10759211" cy="79677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HOẠT ĐỘNG GIÁO DỤC STEM Ở TỔ TOÁN TRƯỜNG THPT LẤP VÒ 1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5DAC18-3503-4D69-B3EA-D21773F47BD7}"/>
              </a:ext>
            </a:extLst>
          </p:cNvPr>
          <p:cNvSpPr/>
          <p:nvPr/>
        </p:nvSpPr>
        <p:spPr>
          <a:xfrm>
            <a:off x="39688" y="705080"/>
            <a:ext cx="12112624" cy="179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194DC-105A-BB77-AB51-4FB6966A2716}"/>
              </a:ext>
            </a:extLst>
          </p:cNvPr>
          <p:cNvSpPr/>
          <p:nvPr/>
        </p:nvSpPr>
        <p:spPr>
          <a:xfrm>
            <a:off x="796296" y="1071159"/>
            <a:ext cx="4480554" cy="8499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THỰC TRẠNG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FD40035-BDD1-8A25-461A-02A6E9D802D1}"/>
              </a:ext>
            </a:extLst>
          </p:cNvPr>
          <p:cNvSpPr/>
          <p:nvPr/>
        </p:nvSpPr>
        <p:spPr>
          <a:xfrm>
            <a:off x="2643708" y="1952096"/>
            <a:ext cx="533400" cy="762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CBF999-BF16-A53B-78A9-A115B8E2C089}"/>
              </a:ext>
            </a:extLst>
          </p:cNvPr>
          <p:cNvSpPr/>
          <p:nvPr/>
        </p:nvSpPr>
        <p:spPr>
          <a:xfrm>
            <a:off x="796296" y="2745265"/>
            <a:ext cx="4480554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NGUYÊN NHÂN</a:t>
            </a:r>
          </a:p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3B9F031-D2A2-4C75-8792-9EEAB403F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21" y="961994"/>
            <a:ext cx="11702605" cy="5896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-82549" y="-40640"/>
            <a:ext cx="320675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dirty="0">
                <a:latin typeface=".VnTime" pitchFamily="34" charset="0"/>
              </a:endParaRPr>
            </a:p>
          </p:txBody>
        </p:sp>
        <p:sp>
          <p:nvSpPr>
            <p:cNvPr id="414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dirty="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85942" y="141262"/>
            <a:ext cx="10759211" cy="79677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HOẠT ĐỘNG GIÁO DỤC STEM Ở TỔ TOÁN TRƯỜNG THPT LẤP VÒ 1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5DAC18-3503-4D69-B3EA-D21773F47BD7}"/>
              </a:ext>
            </a:extLst>
          </p:cNvPr>
          <p:cNvSpPr/>
          <p:nvPr/>
        </p:nvSpPr>
        <p:spPr>
          <a:xfrm>
            <a:off x="39688" y="705080"/>
            <a:ext cx="12112624" cy="179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194DC-105A-BB77-AB51-4FB6966A2716}"/>
              </a:ext>
            </a:extLst>
          </p:cNvPr>
          <p:cNvSpPr/>
          <p:nvPr/>
        </p:nvSpPr>
        <p:spPr>
          <a:xfrm>
            <a:off x="305705" y="938040"/>
            <a:ext cx="2863044" cy="8499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THỰC TRẠNG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5C0E55-5645-463B-91DE-66EEA498E8C1}"/>
              </a:ext>
            </a:extLst>
          </p:cNvPr>
          <p:cNvSpPr/>
          <p:nvPr/>
        </p:nvSpPr>
        <p:spPr>
          <a:xfrm>
            <a:off x="6589687" y="5548560"/>
            <a:ext cx="4480554" cy="8499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689D9B-FEF5-43F6-AE22-199E1C773A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13407" y="938040"/>
            <a:ext cx="3938905" cy="4124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C75195-6CF0-4150-8950-FAFC62869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448" y="884442"/>
            <a:ext cx="4861301" cy="3330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6ED8A2-DB57-4675-A37A-A8E0AEC66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11" y="1928335"/>
            <a:ext cx="2941487" cy="19786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969004-A77F-44C9-81AF-910B5A60F7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611" y="4270287"/>
            <a:ext cx="6127047" cy="23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8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72287" y="0"/>
            <a:ext cx="320675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dirty="0">
                <a:latin typeface=".VnTime" pitchFamily="34" charset="0"/>
              </a:endParaRPr>
            </a:p>
          </p:txBody>
        </p:sp>
        <p:sp>
          <p:nvSpPr>
            <p:cNvPr id="414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dirty="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708968" y="290357"/>
            <a:ext cx="10794742" cy="513880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5DAC18-3503-4D69-B3EA-D21773F47BD7}"/>
              </a:ext>
            </a:extLst>
          </p:cNvPr>
          <p:cNvSpPr/>
          <p:nvPr/>
        </p:nvSpPr>
        <p:spPr>
          <a:xfrm>
            <a:off x="691435" y="1124892"/>
            <a:ext cx="11847191" cy="180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C4C242-E5B4-1C4C-9941-27442AE45A53}"/>
              </a:ext>
            </a:extLst>
          </p:cNvPr>
          <p:cNvSpPr/>
          <p:nvPr/>
        </p:nvSpPr>
        <p:spPr>
          <a:xfrm>
            <a:off x="760541" y="179785"/>
            <a:ext cx="966640" cy="7530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2.2</a:t>
            </a:r>
          </a:p>
        </p:txBody>
      </p:sp>
      <p:sp>
        <p:nvSpPr>
          <p:cNvPr id="20" name="TextBox 33">
            <a:extLst>
              <a:ext uri="{FF2B5EF4-FFF2-40B4-BE49-F238E27FC236}">
                <a16:creationId xmlns:a16="http://schemas.microsoft.com/office/drawing/2014/main" id="{855338CC-EDAA-21AA-D3C0-8AB7743348C0}"/>
              </a:ext>
            </a:extLst>
          </p:cNvPr>
          <p:cNvSpPr txBox="1"/>
          <p:nvPr/>
        </p:nvSpPr>
        <p:spPr>
          <a:xfrm>
            <a:off x="3058877" y="3395800"/>
            <a:ext cx="22357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mê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</a:t>
            </a:r>
            <a:r>
              <a:rPr lang="vi-VN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 ít các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mêm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74C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:a16="http://schemas.microsoft.com/office/drawing/2014/main" id="{CD41068D-8ED5-6C27-3D79-E4DC3D6D9C46}"/>
              </a:ext>
            </a:extLst>
          </p:cNvPr>
          <p:cNvSpPr txBox="1"/>
          <p:nvPr/>
        </p:nvSpPr>
        <p:spPr>
          <a:xfrm>
            <a:off x="5381976" y="3428661"/>
            <a:ext cx="25751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rào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ở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74C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" name="TextBox 35">
            <a:extLst>
              <a:ext uri="{FF2B5EF4-FFF2-40B4-BE49-F238E27FC236}">
                <a16:creationId xmlns:a16="http://schemas.microsoft.com/office/drawing/2014/main" id="{DC5FC99A-6966-2AC9-E292-1533EA8C8B0A}"/>
              </a:ext>
            </a:extLst>
          </p:cNvPr>
          <p:cNvSpPr txBox="1"/>
          <p:nvPr/>
        </p:nvSpPr>
        <p:spPr>
          <a:xfrm>
            <a:off x="1129239" y="2926097"/>
            <a:ext cx="189630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</a:t>
            </a:r>
            <a:endParaRPr lang="en-US" sz="2800" dirty="0"/>
          </a:p>
        </p:txBody>
      </p:sp>
      <p:sp>
        <p:nvSpPr>
          <p:cNvPr id="23" name="TextBox 36">
            <a:extLst>
              <a:ext uri="{FF2B5EF4-FFF2-40B4-BE49-F238E27FC236}">
                <a16:creationId xmlns:a16="http://schemas.microsoft.com/office/drawing/2014/main" id="{235BD9F4-3FFC-3BA4-57B0-62003F81DC8E}"/>
              </a:ext>
            </a:extLst>
          </p:cNvPr>
          <p:cNvSpPr txBox="1"/>
          <p:nvPr/>
        </p:nvSpPr>
        <p:spPr>
          <a:xfrm>
            <a:off x="8023769" y="3393383"/>
            <a:ext cx="217711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ra. </a:t>
            </a:r>
            <a:endParaRPr lang="en-US" sz="2800" dirty="0"/>
          </a:p>
        </p:txBody>
      </p:sp>
      <p:sp>
        <p:nvSpPr>
          <p:cNvPr id="26" name="Rectangle: Rounded Corners 15">
            <a:extLst>
              <a:ext uri="{FF2B5EF4-FFF2-40B4-BE49-F238E27FC236}">
                <a16:creationId xmlns:a16="http://schemas.microsoft.com/office/drawing/2014/main" id="{17BE64AD-2619-8511-E518-FE574F07800D}"/>
              </a:ext>
            </a:extLst>
          </p:cNvPr>
          <p:cNvSpPr/>
          <p:nvPr/>
        </p:nvSpPr>
        <p:spPr>
          <a:xfrm>
            <a:off x="360220" y="2200241"/>
            <a:ext cx="12192000" cy="109316"/>
          </a:xfrm>
          <a:prstGeom prst="roundRect">
            <a:avLst>
              <a:gd name="adj" fmla="val 50000"/>
            </a:avLst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E7E6E6"/>
              </a:solidFill>
              <a:latin typeface="Tahoma"/>
            </a:endParaRPr>
          </a:p>
        </p:txBody>
      </p:sp>
      <p:grpSp>
        <p:nvGrpSpPr>
          <p:cNvPr id="28" name="Group 17">
            <a:extLst>
              <a:ext uri="{FF2B5EF4-FFF2-40B4-BE49-F238E27FC236}">
                <a16:creationId xmlns:a16="http://schemas.microsoft.com/office/drawing/2014/main" id="{04D6BC62-E835-5403-5AAE-146E84658E1F}"/>
              </a:ext>
            </a:extLst>
          </p:cNvPr>
          <p:cNvGrpSpPr/>
          <p:nvPr/>
        </p:nvGrpSpPr>
        <p:grpSpPr>
          <a:xfrm rot="18900000">
            <a:off x="1370496" y="1734307"/>
            <a:ext cx="1172435" cy="1108960"/>
            <a:chOff x="1254384" y="4639757"/>
            <a:chExt cx="2185416" cy="2187906"/>
          </a:xfrm>
        </p:grpSpPr>
        <p:sp>
          <p:nvSpPr>
            <p:cNvPr id="30" name="Rectangle: Rounded Corners 18">
              <a:extLst>
                <a:ext uri="{FF2B5EF4-FFF2-40B4-BE49-F238E27FC236}">
                  <a16:creationId xmlns:a16="http://schemas.microsoft.com/office/drawing/2014/main" id="{BD766032-1E83-D09A-F044-917DBA2AA4BE}"/>
                </a:ext>
              </a:extLst>
            </p:cNvPr>
            <p:cNvSpPr/>
            <p:nvPr/>
          </p:nvSpPr>
          <p:spPr>
            <a:xfrm>
              <a:off x="1254384" y="4639757"/>
              <a:ext cx="2185416" cy="218790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1" name="Rectangle: Rounded Corners 19">
              <a:extLst>
                <a:ext uri="{FF2B5EF4-FFF2-40B4-BE49-F238E27FC236}">
                  <a16:creationId xmlns:a16="http://schemas.microsoft.com/office/drawing/2014/main" id="{E999B38B-181B-7102-5193-532935B023EF}"/>
                </a:ext>
              </a:extLst>
            </p:cNvPr>
            <p:cNvSpPr/>
            <p:nvPr/>
          </p:nvSpPr>
          <p:spPr>
            <a:xfrm>
              <a:off x="1343593" y="4732442"/>
              <a:ext cx="2002536" cy="2002536"/>
            </a:xfrm>
            <a:prstGeom prst="roundRect">
              <a:avLst/>
            </a:prstGeom>
            <a:solidFill>
              <a:srgbClr val="768B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</p:grpSp>
      <p:sp>
        <p:nvSpPr>
          <p:cNvPr id="4128" name="Rectangle: Rounded Corners 21">
            <a:extLst>
              <a:ext uri="{FF2B5EF4-FFF2-40B4-BE49-F238E27FC236}">
                <a16:creationId xmlns:a16="http://schemas.microsoft.com/office/drawing/2014/main" id="{CA74943E-559C-587A-4759-5FC33031C8A7}"/>
              </a:ext>
            </a:extLst>
          </p:cNvPr>
          <p:cNvSpPr/>
          <p:nvPr/>
        </p:nvSpPr>
        <p:spPr>
          <a:xfrm rot="18900000">
            <a:off x="3682511" y="1718583"/>
            <a:ext cx="1074323" cy="1074323"/>
          </a:xfrm>
          <a:prstGeom prst="roundRect">
            <a:avLst/>
          </a:prstGeom>
          <a:solidFill>
            <a:srgbClr val="0FA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4129" name="Rectangle: Rounded Corners 23">
            <a:extLst>
              <a:ext uri="{FF2B5EF4-FFF2-40B4-BE49-F238E27FC236}">
                <a16:creationId xmlns:a16="http://schemas.microsoft.com/office/drawing/2014/main" id="{1A44DD8F-3997-9426-CC1F-76B92A0E7F57}"/>
              </a:ext>
            </a:extLst>
          </p:cNvPr>
          <p:cNvSpPr/>
          <p:nvPr/>
        </p:nvSpPr>
        <p:spPr>
          <a:xfrm rot="18900000">
            <a:off x="5918212" y="1718583"/>
            <a:ext cx="1074323" cy="1074323"/>
          </a:xfrm>
          <a:prstGeom prst="roundRect">
            <a:avLst/>
          </a:prstGeom>
          <a:solidFill>
            <a:srgbClr val="32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4130" name="Rectangle: Rounded Corners 25">
            <a:extLst>
              <a:ext uri="{FF2B5EF4-FFF2-40B4-BE49-F238E27FC236}">
                <a16:creationId xmlns:a16="http://schemas.microsoft.com/office/drawing/2014/main" id="{19181D91-1613-4C82-5C52-D679446F665D}"/>
              </a:ext>
            </a:extLst>
          </p:cNvPr>
          <p:cNvSpPr/>
          <p:nvPr/>
        </p:nvSpPr>
        <p:spPr>
          <a:xfrm rot="18900000">
            <a:off x="8208431" y="1751625"/>
            <a:ext cx="1074323" cy="1074323"/>
          </a:xfrm>
          <a:prstGeom prst="roundRect">
            <a:avLst/>
          </a:prstGeom>
          <a:solidFill>
            <a:srgbClr val="F1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4131" name="TextBox 29">
            <a:extLst>
              <a:ext uri="{FF2B5EF4-FFF2-40B4-BE49-F238E27FC236}">
                <a16:creationId xmlns:a16="http://schemas.microsoft.com/office/drawing/2014/main" id="{9206D989-DF2B-E528-BF16-57EB9399BB73}"/>
              </a:ext>
            </a:extLst>
          </p:cNvPr>
          <p:cNvSpPr txBox="1"/>
          <p:nvPr/>
        </p:nvSpPr>
        <p:spPr>
          <a:xfrm>
            <a:off x="7990035" y="1803415"/>
            <a:ext cx="1402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4800" dirty="0">
                <a:ln w="0"/>
                <a:solidFill>
                  <a:prstClr val="white"/>
                </a:solidFill>
                <a:latin typeface="Roboto" panose="02000000000000000000"/>
              </a:rPr>
              <a:t>04</a:t>
            </a:r>
          </a:p>
        </p:txBody>
      </p:sp>
      <p:sp>
        <p:nvSpPr>
          <p:cNvPr id="4132" name="TextBox 30">
            <a:extLst>
              <a:ext uri="{FF2B5EF4-FFF2-40B4-BE49-F238E27FC236}">
                <a16:creationId xmlns:a16="http://schemas.microsoft.com/office/drawing/2014/main" id="{C7C52892-5CE1-6AD4-9344-FF1FCE829445}"/>
              </a:ext>
            </a:extLst>
          </p:cNvPr>
          <p:cNvSpPr txBox="1"/>
          <p:nvPr/>
        </p:nvSpPr>
        <p:spPr>
          <a:xfrm>
            <a:off x="5755180" y="1803415"/>
            <a:ext cx="1402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4800" dirty="0">
                <a:ln w="0"/>
                <a:solidFill>
                  <a:prstClr val="white"/>
                </a:solidFill>
                <a:latin typeface="Roboto" panose="02000000000000000000"/>
              </a:rPr>
              <a:t>03</a:t>
            </a:r>
          </a:p>
        </p:txBody>
      </p:sp>
      <p:sp>
        <p:nvSpPr>
          <p:cNvPr id="4133" name="TextBox 31">
            <a:extLst>
              <a:ext uri="{FF2B5EF4-FFF2-40B4-BE49-F238E27FC236}">
                <a16:creationId xmlns:a16="http://schemas.microsoft.com/office/drawing/2014/main" id="{4668BF48-BAE2-6FC9-7516-1C7223402745}"/>
              </a:ext>
            </a:extLst>
          </p:cNvPr>
          <p:cNvSpPr txBox="1"/>
          <p:nvPr/>
        </p:nvSpPr>
        <p:spPr>
          <a:xfrm>
            <a:off x="3519479" y="1803415"/>
            <a:ext cx="1402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4800" dirty="0">
                <a:ln w="0"/>
                <a:solidFill>
                  <a:prstClr val="white"/>
                </a:solidFill>
                <a:latin typeface="Roboto" panose="02000000000000000000"/>
              </a:rPr>
              <a:t>02</a:t>
            </a:r>
          </a:p>
        </p:txBody>
      </p:sp>
      <p:sp>
        <p:nvSpPr>
          <p:cNvPr id="4134" name="TextBox 32">
            <a:extLst>
              <a:ext uri="{FF2B5EF4-FFF2-40B4-BE49-F238E27FC236}">
                <a16:creationId xmlns:a16="http://schemas.microsoft.com/office/drawing/2014/main" id="{7AB60CF9-2FCE-A07B-AD96-7E3F9EA48B74}"/>
              </a:ext>
            </a:extLst>
          </p:cNvPr>
          <p:cNvSpPr txBox="1"/>
          <p:nvPr/>
        </p:nvSpPr>
        <p:spPr>
          <a:xfrm>
            <a:off x="1296580" y="1816850"/>
            <a:ext cx="1402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4800" dirty="0">
                <a:ln w="0"/>
                <a:solidFill>
                  <a:prstClr val="white"/>
                </a:solidFill>
                <a:latin typeface="Roboto" panose="02000000000000000000"/>
              </a:rPr>
              <a:t>01</a:t>
            </a:r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ABE88624-403A-3BA0-756A-D6BC765E4C01}"/>
              </a:ext>
            </a:extLst>
          </p:cNvPr>
          <p:cNvSpPr txBox="1"/>
          <p:nvPr/>
        </p:nvSpPr>
        <p:spPr>
          <a:xfrm>
            <a:off x="3519478" y="1803416"/>
            <a:ext cx="1402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4800" dirty="0">
                <a:ln w="0"/>
                <a:solidFill>
                  <a:prstClr val="white"/>
                </a:solidFill>
                <a:latin typeface="Roboto" panose="0200000000000000000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132109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11613" y="-190501"/>
            <a:ext cx="320675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dirty="0">
                <a:latin typeface=".VnTime" pitchFamily="34" charset="0"/>
              </a:endParaRPr>
            </a:p>
          </p:txBody>
        </p:sp>
        <p:sp>
          <p:nvSpPr>
            <p:cNvPr id="414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dirty="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057400" y="148439"/>
            <a:ext cx="8248358" cy="489001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ĐỀ XUẤT GIẢI PHÁP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333850" y="737179"/>
            <a:ext cx="11900326" cy="202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BADC6B-1D9F-5A12-7CA1-01FF03C508D3}"/>
              </a:ext>
            </a:extLst>
          </p:cNvPr>
          <p:cNvGrpSpPr/>
          <p:nvPr/>
        </p:nvGrpSpPr>
        <p:grpSpPr>
          <a:xfrm>
            <a:off x="1501738" y="1372435"/>
            <a:ext cx="1581699" cy="4886984"/>
            <a:chOff x="1501738" y="1372436"/>
            <a:chExt cx="1600981" cy="4507108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B6CF3A9-9A32-81FE-1500-558F0B1C85DE}"/>
                </a:ext>
              </a:extLst>
            </p:cNvPr>
            <p:cNvSpPr/>
            <p:nvPr/>
          </p:nvSpPr>
          <p:spPr>
            <a:xfrm>
              <a:off x="1501738" y="1372436"/>
              <a:ext cx="1472184" cy="4298516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3A504D0-648F-4C74-6A09-467DF8CF4AAB}"/>
                </a:ext>
              </a:extLst>
            </p:cNvPr>
            <p:cNvSpPr txBox="1"/>
            <p:nvPr/>
          </p:nvSpPr>
          <p:spPr>
            <a:xfrm>
              <a:off x="1533774" y="1423061"/>
              <a:ext cx="1568945" cy="445648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Đề xuất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pháp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thúc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đẩy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giáo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dục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STEM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nhà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trường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phổ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thông</a:t>
              </a:r>
              <a:endPara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66EEB7-E615-1424-2F71-F193E028EABC}"/>
              </a:ext>
            </a:extLst>
          </p:cNvPr>
          <p:cNvSpPr/>
          <p:nvPr/>
        </p:nvSpPr>
        <p:spPr>
          <a:xfrm>
            <a:off x="4277503" y="1321522"/>
            <a:ext cx="7015337" cy="10527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D02B07-1611-C6D1-010C-D356F0B86943}"/>
              </a:ext>
            </a:extLst>
          </p:cNvPr>
          <p:cNvSpPr/>
          <p:nvPr/>
        </p:nvSpPr>
        <p:spPr>
          <a:xfrm>
            <a:off x="4389755" y="4222481"/>
            <a:ext cx="6869017" cy="10062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574D79-E93C-2DCB-284F-31ACB620276A}"/>
              </a:ext>
            </a:extLst>
          </p:cNvPr>
          <p:cNvSpPr/>
          <p:nvPr/>
        </p:nvSpPr>
        <p:spPr>
          <a:xfrm>
            <a:off x="4389755" y="5390877"/>
            <a:ext cx="7015336" cy="11540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6BF68CB-D183-07F3-3001-2EA0F25F3E39}"/>
              </a:ext>
            </a:extLst>
          </p:cNvPr>
          <p:cNvCxnSpPr>
            <a:cxnSpLocks/>
          </p:cNvCxnSpPr>
          <p:nvPr/>
        </p:nvCxnSpPr>
        <p:spPr>
          <a:xfrm flipV="1">
            <a:off x="3040972" y="1824638"/>
            <a:ext cx="1282445" cy="13879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30" name="Straight Arrow Connector 4129">
            <a:extLst>
              <a:ext uri="{FF2B5EF4-FFF2-40B4-BE49-F238E27FC236}">
                <a16:creationId xmlns:a16="http://schemas.microsoft.com/office/drawing/2014/main" id="{DDAF1DD5-A369-A209-53A0-4A939C524D61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027716" y="3256400"/>
            <a:ext cx="1362039" cy="14691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32" name="Straight Arrow Connector 4131">
            <a:extLst>
              <a:ext uri="{FF2B5EF4-FFF2-40B4-BE49-F238E27FC236}">
                <a16:creationId xmlns:a16="http://schemas.microsoft.com/office/drawing/2014/main" id="{B3C3ECA2-71AB-4DF4-D71E-D261656B8453}"/>
              </a:ext>
            </a:extLst>
          </p:cNvPr>
          <p:cNvCxnSpPr>
            <a:cxnSpLocks/>
          </p:cNvCxnSpPr>
          <p:nvPr/>
        </p:nvCxnSpPr>
        <p:spPr>
          <a:xfrm>
            <a:off x="3020093" y="3311908"/>
            <a:ext cx="1377285" cy="26443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38" name="TextBox 4137">
            <a:extLst>
              <a:ext uri="{FF2B5EF4-FFF2-40B4-BE49-F238E27FC236}">
                <a16:creationId xmlns:a16="http://schemas.microsoft.com/office/drawing/2014/main" id="{0AD105CC-DAB0-46B9-A5D9-D4F0E50024D8}"/>
              </a:ext>
            </a:extLst>
          </p:cNvPr>
          <p:cNvSpPr txBox="1"/>
          <p:nvPr/>
        </p:nvSpPr>
        <p:spPr>
          <a:xfrm>
            <a:off x="4429745" y="1565120"/>
            <a:ext cx="6935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Đổi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mới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kiểm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tra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đánh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giá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chương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trình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dạy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học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phổ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thông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C39263-EFFD-FF9E-80F0-8B035EE4BFCE}"/>
              </a:ext>
            </a:extLst>
          </p:cNvPr>
          <p:cNvGrpSpPr/>
          <p:nvPr/>
        </p:nvGrpSpPr>
        <p:grpSpPr>
          <a:xfrm>
            <a:off x="3012471" y="2635519"/>
            <a:ext cx="8280369" cy="1154043"/>
            <a:chOff x="3012471" y="2635519"/>
            <a:chExt cx="8280369" cy="115404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AC5A3E2-9A15-C003-2C77-0E3DAB59708C}"/>
                </a:ext>
              </a:extLst>
            </p:cNvPr>
            <p:cNvSpPr/>
            <p:nvPr/>
          </p:nvSpPr>
          <p:spPr>
            <a:xfrm>
              <a:off x="4345720" y="2635519"/>
              <a:ext cx="6947120" cy="115404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28" name="Straight Arrow Connector 4127">
              <a:extLst>
                <a:ext uri="{FF2B5EF4-FFF2-40B4-BE49-F238E27FC236}">
                  <a16:creationId xmlns:a16="http://schemas.microsoft.com/office/drawing/2014/main" id="{4F6061F5-2AA2-17CC-1552-D0249BC74E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2471" y="3009919"/>
              <a:ext cx="1377286" cy="21645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143" name="TextBox 4142">
              <a:extLst>
                <a:ext uri="{FF2B5EF4-FFF2-40B4-BE49-F238E27FC236}">
                  <a16:creationId xmlns:a16="http://schemas.microsoft.com/office/drawing/2014/main" id="{DE7B73E1-A979-70E8-BA63-051214C08AF1}"/>
                </a:ext>
              </a:extLst>
            </p:cNvPr>
            <p:cNvSpPr txBox="1"/>
            <p:nvPr/>
          </p:nvSpPr>
          <p:spPr>
            <a:xfrm>
              <a:off x="4150659" y="2667755"/>
              <a:ext cx="7108114" cy="843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18135" marR="152400" algn="just">
                <a:lnSpc>
                  <a:spcPct val="105000"/>
                </a:lnSpc>
                <a:spcBef>
                  <a:spcPts val="465"/>
                </a:spcBef>
                <a:spcAft>
                  <a:spcPts val="0"/>
                </a:spcAft>
              </a:pPr>
              <a:r>
                <a:rPr lang="en-US" sz="2400" i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Nâng</a:t>
              </a:r>
              <a:r>
                <a:rPr lang="en-US" sz="2400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cao</a:t>
              </a:r>
              <a:r>
                <a:rPr lang="en-US" sz="2400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chất</a:t>
              </a:r>
              <a:r>
                <a:rPr lang="en-US" sz="2400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lượng</a:t>
              </a:r>
              <a:r>
                <a:rPr lang="en-US" sz="2400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đội</a:t>
              </a:r>
              <a:r>
                <a:rPr lang="en-US" sz="2400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ngũ</a:t>
              </a:r>
              <a:r>
                <a:rPr lang="en-US" sz="2400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giáo</a:t>
              </a:r>
              <a:r>
                <a:rPr lang="en-US" sz="2400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viên</a:t>
              </a:r>
              <a:r>
                <a:rPr lang="en-US" sz="2400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r>
                <a:rPr lang="en-US" sz="2400" i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giảng</a:t>
              </a:r>
              <a:r>
                <a:rPr lang="en-US" sz="2400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dạy</a:t>
              </a:r>
              <a:r>
                <a:rPr lang="en-US" sz="2400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STEM</a:t>
              </a:r>
              <a:endPara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148" name="TextBox 4147">
            <a:extLst>
              <a:ext uri="{FF2B5EF4-FFF2-40B4-BE49-F238E27FC236}">
                <a16:creationId xmlns:a16="http://schemas.microsoft.com/office/drawing/2014/main" id="{B09AA60A-B1B9-AB9B-A6AF-0A1B7DF427E8}"/>
              </a:ext>
            </a:extLst>
          </p:cNvPr>
          <p:cNvSpPr txBox="1"/>
          <p:nvPr/>
        </p:nvSpPr>
        <p:spPr>
          <a:xfrm>
            <a:off x="4414398" y="4299476"/>
            <a:ext cx="6724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</a:rPr>
              <a:t>Tăng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cường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hợp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trao</a:t>
            </a:r>
            <a:r>
              <a:rPr lang="vi-VN" sz="2800" i="1" dirty="0">
                <a:solidFill>
                  <a:srgbClr val="FF0000"/>
                </a:solidFill>
              </a:rPr>
              <a:t> đổi giữa các giáo viên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52" name="TextBox 4151">
            <a:extLst>
              <a:ext uri="{FF2B5EF4-FFF2-40B4-BE49-F238E27FC236}">
                <a16:creationId xmlns:a16="http://schemas.microsoft.com/office/drawing/2014/main" id="{EC6008C6-B4F3-6453-70DE-3D7AF0D50BFB}"/>
              </a:ext>
            </a:extLst>
          </p:cNvPr>
          <p:cNvSpPr txBox="1"/>
          <p:nvPr/>
        </p:nvSpPr>
        <p:spPr>
          <a:xfrm>
            <a:off x="4517002" y="5370108"/>
            <a:ext cx="662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chemeClr val="bg1"/>
                </a:solidFill>
              </a:rPr>
              <a:t>Phát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triển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cơ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sở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vật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chất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hỗ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trợ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giáo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dục</a:t>
            </a:r>
            <a:r>
              <a:rPr lang="en-US" sz="2400" i="1" dirty="0">
                <a:solidFill>
                  <a:schemeClr val="bg1"/>
                </a:solidFill>
              </a:rPr>
              <a:t> STEM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i="1" dirty="0" err="1">
                <a:solidFill>
                  <a:schemeClr val="bg1"/>
                </a:solidFill>
              </a:rPr>
              <a:t>Đổi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mới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về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cơ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chế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chính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sách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1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4138" grpId="0"/>
      <p:bldP spid="4148" grpId="0"/>
      <p:bldP spid="41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2">
            <a:extLst>
              <a:ext uri="{FF2B5EF4-FFF2-40B4-BE49-F238E27FC236}">
                <a16:creationId xmlns:a16="http://schemas.microsoft.com/office/drawing/2014/main" id="{EC36C80E-D302-413A-89C2-53B7C9F4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293600" cy="61717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12;p14">
            <a:extLst>
              <a:ext uri="{FF2B5EF4-FFF2-40B4-BE49-F238E27FC236}">
                <a16:creationId xmlns:a16="http://schemas.microsoft.com/office/drawing/2014/main" id="{C9079952-6988-4611-AEB8-B1E9651E6467}"/>
              </a:ext>
            </a:extLst>
          </p:cNvPr>
          <p:cNvSpPr txBox="1"/>
          <p:nvPr/>
        </p:nvSpPr>
        <p:spPr>
          <a:xfrm>
            <a:off x="2255575" y="1317779"/>
            <a:ext cx="9601067" cy="136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 dạy học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12;p14">
            <a:extLst>
              <a:ext uri="{FF2B5EF4-FFF2-40B4-BE49-F238E27FC236}">
                <a16:creationId xmlns:a16="http://schemas.microsoft.com/office/drawing/2014/main" id="{DF3F62EE-0C9D-4D1B-B0D4-E9F807F794D9}"/>
              </a:ext>
            </a:extLst>
          </p:cNvPr>
          <p:cNvSpPr txBox="1"/>
          <p:nvPr/>
        </p:nvSpPr>
        <p:spPr>
          <a:xfrm>
            <a:off x="2255574" y="3015298"/>
            <a:ext cx="9684756" cy="2026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/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STEM	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542D2B91-D2E4-4D6D-BC2C-EB192FA55EE8}"/>
              </a:ext>
            </a:extLst>
          </p:cNvPr>
          <p:cNvSpPr/>
          <p:nvPr/>
        </p:nvSpPr>
        <p:spPr>
          <a:xfrm>
            <a:off x="1016000" y="1316766"/>
            <a:ext cx="806075" cy="61717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A19945B-E72A-4C07-8174-7C9233B95BD1}"/>
              </a:ext>
            </a:extLst>
          </p:cNvPr>
          <p:cNvSpPr/>
          <p:nvPr/>
        </p:nvSpPr>
        <p:spPr>
          <a:xfrm>
            <a:off x="1016000" y="3015298"/>
            <a:ext cx="806075" cy="6171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252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4" grpId="0" animBg="1"/>
      <p:bldP spid="10" grpId="0" animBg="1"/>
    </p:bldLst>
  </p:timing>
</p:sld>
</file>

<file path=ppt/theme/theme1.xml><?xml version="1.0" encoding="utf-8"?>
<a:theme xmlns:a="http://schemas.openxmlformats.org/drawingml/2006/main" name="VinhUni (16-9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nhUni Fonts">
      <a:majorFont>
        <a:latin typeface="UTM Swiss Condensed"/>
        <a:ea typeface=""/>
        <a:cs typeface=""/>
      </a:majorFont>
      <a:minorFont>
        <a:latin typeface="UTM Swis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. Mẫu Presentation.potx" id="{E89C0247-89E1-4F81-A2B6-8F1C94A65A65}" vid="{2F9F0F4D-34C0-4E55-B2AE-54E024C04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472</Words>
  <Application>Microsoft Office PowerPoint</Application>
  <PresentationFormat>Widescreen</PresentationFormat>
  <Paragraphs>62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.VnTime</vt:lpstr>
      <vt:lpstr>.VnTimeH</vt:lpstr>
      <vt:lpstr>Arial</vt:lpstr>
      <vt:lpstr>Calibri</vt:lpstr>
      <vt:lpstr>Minion</vt:lpstr>
      <vt:lpstr>Roboto</vt:lpstr>
      <vt:lpstr>Tahoma</vt:lpstr>
      <vt:lpstr>Times New Roman</vt:lpstr>
      <vt:lpstr>UTM Swiss Condensed</vt:lpstr>
      <vt:lpstr>Verdana</vt:lpstr>
      <vt:lpstr>VinhUni (16-9)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DAO TRONG HUU</cp:lastModifiedBy>
  <cp:revision>39</cp:revision>
  <dcterms:created xsi:type="dcterms:W3CDTF">2023-10-21T00:52:51Z</dcterms:created>
  <dcterms:modified xsi:type="dcterms:W3CDTF">2023-11-28T15:15:46Z</dcterms:modified>
</cp:coreProperties>
</file>